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A3CDB-EC9D-4981-8794-0CEA9732C027}" type="datetimeFigureOut">
              <a:rPr lang="en-US" smtClean="0"/>
              <a:pPr/>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3236B-86BA-4CDE-9EEE-8E80C539E1B2}" type="slidenum">
              <a:rPr lang="en-US" smtClean="0"/>
              <a:pPr/>
              <a:t>‹#›</a:t>
            </a:fld>
            <a:endParaRPr lang="en-US"/>
          </a:p>
        </p:txBody>
      </p:sp>
    </p:spTree>
    <p:extLst>
      <p:ext uri="{BB962C8B-B14F-4D97-AF65-F5344CB8AC3E}">
        <p14:creationId xmlns:p14="http://schemas.microsoft.com/office/powerpoint/2010/main" xmlns="" val="19205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53236B-86BA-4CDE-9EEE-8E80C539E1B2}" type="slidenum">
              <a:rPr lang="en-US" smtClean="0"/>
              <a:pPr/>
              <a:t>16</a:t>
            </a:fld>
            <a:endParaRPr lang="en-US"/>
          </a:p>
        </p:txBody>
      </p:sp>
    </p:spTree>
    <p:extLst>
      <p:ext uri="{BB962C8B-B14F-4D97-AF65-F5344CB8AC3E}">
        <p14:creationId xmlns:p14="http://schemas.microsoft.com/office/powerpoint/2010/main" xmlns="" val="405423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54BC01-C34D-4BD5-BEF9-97E721A05FEE}"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4BC01-C34D-4BD5-BEF9-97E721A05FEE}"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854BC01-C34D-4BD5-BEF9-97E721A05FEE}"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7BB10-7DFE-42C4-976B-775E3B795AC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4BC01-C34D-4BD5-BEF9-97E721A05FEE}"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7BB10-7DFE-42C4-976B-775E3B795AC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4BC01-C34D-4BD5-BEF9-97E721A05FEE}"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54BC01-C34D-4BD5-BEF9-97E721A05FEE}"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7BB10-7DFE-42C4-976B-775E3B795AC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54BC01-C34D-4BD5-BEF9-97E721A05FEE}"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4BC01-C34D-4BD5-BEF9-97E721A05FEE}"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854BC01-C34D-4BD5-BEF9-97E721A05FEE}"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7BB10-7DFE-42C4-976B-775E3B795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54BC01-C34D-4BD5-BEF9-97E721A05FEE}"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7BB10-7DFE-42C4-976B-775E3B795AC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4BC01-C34D-4BD5-BEF9-97E721A05FEE}"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7BB10-7DFE-42C4-976B-775E3B795AC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854BC01-C34D-4BD5-BEF9-97E721A05FEE}" type="datetimeFigureOut">
              <a:rPr lang="en-US" smtClean="0"/>
              <a:pPr/>
              <a:t>9/8/2015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A7BB10-7DFE-42C4-976B-775E3B795AC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nichole.boden@ky.gov"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joe.menkhaus@ky.gov" TargetMode="External"/><Relationship Id="rId4" Type="http://schemas.openxmlformats.org/officeDocument/2006/relationships/hyperlink" Target="mailto:tony.blau@k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2618308"/>
          </a:xfrm>
        </p:spPr>
        <p:txBody>
          <a:bodyPr>
            <a:normAutofit/>
          </a:bodyPr>
          <a:lstStyle/>
          <a:p>
            <a:r>
              <a:rPr lang="en-US" dirty="0">
                <a:latin typeface="Impact" panose="020B0806030902050204" pitchFamily="34" charset="0"/>
              </a:rPr>
              <a:t>STANDARDIZATION OF UTILITY BID ITEMS AND DESCRIPTIONS FOR ROAD </a:t>
            </a:r>
            <a:r>
              <a:rPr lang="en-US" dirty="0" smtClean="0">
                <a:latin typeface="Impact" panose="020B0806030902050204" pitchFamily="34" charset="0"/>
              </a:rPr>
              <a:t>CONTRACTS</a:t>
            </a:r>
            <a:endParaRPr lang="en-US" dirty="0">
              <a:latin typeface="Impact" panose="020B080603090205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8500" y="457200"/>
            <a:ext cx="2667000" cy="2667000"/>
          </a:xfrm>
          <a:prstGeom prst="rect">
            <a:avLst/>
          </a:prstGeom>
        </p:spPr>
      </p:pic>
    </p:spTree>
    <p:extLst>
      <p:ext uri="{BB962C8B-B14F-4D97-AF65-F5344CB8AC3E}">
        <p14:creationId xmlns:p14="http://schemas.microsoft.com/office/powerpoint/2010/main" xmlns="" val="2048999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Old bid items that had utility only usage will </a:t>
            </a:r>
            <a:r>
              <a:rPr lang="en-US" dirty="0"/>
              <a:t>be turned off </a:t>
            </a:r>
            <a:r>
              <a:rPr lang="en-US" dirty="0" smtClean="0"/>
              <a:t>in the near future and </a:t>
            </a:r>
            <a:r>
              <a:rPr lang="en-US" dirty="0"/>
              <a:t>eventually </a:t>
            </a:r>
            <a:r>
              <a:rPr lang="en-US" dirty="0" smtClean="0"/>
              <a:t>eliminated. We are not </a:t>
            </a:r>
            <a:r>
              <a:rPr lang="en-US" dirty="0"/>
              <a:t>exactly sure when this will occur.  This will be determined by </a:t>
            </a:r>
            <a:r>
              <a:rPr lang="en-US" dirty="0" smtClean="0"/>
              <a:t>Central Office </a:t>
            </a:r>
            <a:r>
              <a:rPr lang="en-US" dirty="0"/>
              <a:t>staff.</a:t>
            </a:r>
          </a:p>
        </p:txBody>
      </p:sp>
      <p:sp>
        <p:nvSpPr>
          <p:cNvPr id="3" name="Title 2"/>
          <p:cNvSpPr>
            <a:spLocks noGrp="1"/>
          </p:cNvSpPr>
          <p:nvPr>
            <p:ph type="title"/>
          </p:nvPr>
        </p:nvSpPr>
        <p:spPr/>
        <p:txBody>
          <a:bodyPr>
            <a:normAutofit/>
          </a:bodyPr>
          <a:lstStyle/>
          <a:p>
            <a:pPr lvl="0"/>
            <a:r>
              <a:rPr lang="en-US" dirty="0" smtClean="0"/>
              <a:t>Elimination of Old Utility Bid Items</a:t>
            </a:r>
            <a:endParaRPr lang="en-US" dirty="0"/>
          </a:p>
        </p:txBody>
      </p:sp>
    </p:spTree>
    <p:extLst>
      <p:ext uri="{BB962C8B-B14F-4D97-AF65-F5344CB8AC3E}">
        <p14:creationId xmlns:p14="http://schemas.microsoft.com/office/powerpoint/2010/main" xmlns="" val="3666401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334934"/>
          </a:xfrm>
        </p:spPr>
        <p:txBody>
          <a:bodyPr>
            <a:normAutofit lnSpcReduction="10000"/>
          </a:bodyPr>
          <a:lstStyle/>
          <a:p>
            <a:pPr lvl="0"/>
            <a:r>
              <a:rPr lang="en-US" dirty="0"/>
              <a:t>One of the main things </a:t>
            </a:r>
            <a:r>
              <a:rPr lang="en-US" dirty="0" smtClean="0"/>
              <a:t>to be achieved in </a:t>
            </a:r>
            <a:r>
              <a:rPr lang="en-US" dirty="0"/>
              <a:t>the standardization effort is to reduce the number of items that have to be measured or closely tracked for payment.</a:t>
            </a:r>
          </a:p>
          <a:p>
            <a:pPr lvl="0"/>
            <a:r>
              <a:rPr lang="en-US" dirty="0"/>
              <a:t>All fittings in all disciplines will be </a:t>
            </a:r>
            <a:r>
              <a:rPr lang="en-US" dirty="0" smtClean="0"/>
              <a:t>included in the price of the </a:t>
            </a:r>
            <a:r>
              <a:rPr lang="en-US" dirty="0"/>
              <a:t>pipe, conduit or other major </a:t>
            </a:r>
            <a:r>
              <a:rPr lang="en-US" dirty="0" smtClean="0"/>
              <a:t>items of utility work.</a:t>
            </a:r>
            <a:endParaRPr lang="en-US" dirty="0"/>
          </a:p>
          <a:p>
            <a:pPr lvl="0"/>
            <a:r>
              <a:rPr lang="en-US" dirty="0"/>
              <a:t>Service laterals in all disciplines will be paid as long side or short side.  </a:t>
            </a:r>
            <a:r>
              <a:rPr lang="en-US" dirty="0" smtClean="0"/>
              <a:t>There will be no </a:t>
            </a:r>
            <a:r>
              <a:rPr lang="en-US" dirty="0"/>
              <a:t>more service line measurements required.</a:t>
            </a:r>
          </a:p>
          <a:p>
            <a:pPr lvl="0"/>
            <a:r>
              <a:rPr lang="en-US" dirty="0" smtClean="0"/>
              <a:t>Steel encasement </a:t>
            </a:r>
            <a:r>
              <a:rPr lang="en-US" dirty="0"/>
              <a:t>will be paid in internal diameter </a:t>
            </a:r>
            <a:r>
              <a:rPr lang="en-US" dirty="0" smtClean="0"/>
              <a:t>ranges instead of having bid items for each small variation in encasement size.</a:t>
            </a:r>
            <a:endParaRPr lang="en-US" dirty="0"/>
          </a:p>
        </p:txBody>
      </p:sp>
      <p:sp>
        <p:nvSpPr>
          <p:cNvPr id="3" name="Title 2"/>
          <p:cNvSpPr>
            <a:spLocks noGrp="1"/>
          </p:cNvSpPr>
          <p:nvPr>
            <p:ph type="title"/>
          </p:nvPr>
        </p:nvSpPr>
        <p:spPr/>
        <p:txBody>
          <a:bodyPr>
            <a:normAutofit fontScale="90000"/>
          </a:bodyPr>
          <a:lstStyle/>
          <a:p>
            <a:pPr lvl="0"/>
            <a:r>
              <a:rPr lang="en-US" dirty="0"/>
              <a:t>Highlights of </a:t>
            </a:r>
            <a:r>
              <a:rPr lang="en-US" dirty="0" smtClean="0"/>
              <a:t>Newly </a:t>
            </a:r>
            <a:r>
              <a:rPr lang="en-US" dirty="0"/>
              <a:t>D</a:t>
            </a:r>
            <a:r>
              <a:rPr lang="en-US" dirty="0" smtClean="0"/>
              <a:t>eveloped </a:t>
            </a:r>
            <a:r>
              <a:rPr lang="en-US" dirty="0"/>
              <a:t>U</a:t>
            </a:r>
            <a:r>
              <a:rPr lang="en-US" dirty="0" smtClean="0"/>
              <a:t>tility </a:t>
            </a:r>
            <a:r>
              <a:rPr lang="en-US" dirty="0"/>
              <a:t>B</a:t>
            </a:r>
            <a:r>
              <a:rPr lang="en-US" dirty="0" smtClean="0"/>
              <a:t>id </a:t>
            </a:r>
            <a:r>
              <a:rPr lang="en-US" dirty="0"/>
              <a:t>I</a:t>
            </a:r>
            <a:r>
              <a:rPr lang="en-US" dirty="0" smtClean="0"/>
              <a:t>tems </a:t>
            </a:r>
            <a:r>
              <a:rPr lang="en-US" dirty="0"/>
              <a:t>and D</a:t>
            </a:r>
            <a:r>
              <a:rPr lang="en-US" dirty="0" smtClean="0"/>
              <a:t>escriptions.</a:t>
            </a:r>
            <a:endParaRPr lang="en-US" dirty="0"/>
          </a:p>
        </p:txBody>
      </p:sp>
    </p:spTree>
    <p:extLst>
      <p:ext uri="{BB962C8B-B14F-4D97-AF65-F5344CB8AC3E}">
        <p14:creationId xmlns:p14="http://schemas.microsoft.com/office/powerpoint/2010/main" xmlns="" val="3573554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77734"/>
          </a:xfrm>
        </p:spPr>
        <p:txBody>
          <a:bodyPr>
            <a:normAutofit lnSpcReduction="10000"/>
          </a:bodyPr>
          <a:lstStyle/>
          <a:p>
            <a:pPr lvl="0"/>
            <a:r>
              <a:rPr lang="en-US" dirty="0"/>
              <a:t>Tapping </a:t>
            </a:r>
            <a:r>
              <a:rPr lang="en-US" dirty="0" smtClean="0"/>
              <a:t>sleeve </a:t>
            </a:r>
            <a:r>
              <a:rPr lang="en-US" dirty="0"/>
              <a:t>with </a:t>
            </a:r>
            <a:r>
              <a:rPr lang="en-US" dirty="0" smtClean="0"/>
              <a:t>valve </a:t>
            </a:r>
            <a:r>
              <a:rPr lang="en-US" dirty="0"/>
              <a:t>will be paid in ranges. </a:t>
            </a:r>
            <a:r>
              <a:rPr lang="en-US" dirty="0" smtClean="0"/>
              <a:t>There will be </a:t>
            </a:r>
            <a:r>
              <a:rPr lang="en-US" dirty="0"/>
              <a:t>n</a:t>
            </a:r>
            <a:r>
              <a:rPr lang="en-US" dirty="0" smtClean="0"/>
              <a:t>o </a:t>
            </a:r>
            <a:r>
              <a:rPr lang="en-US" dirty="0"/>
              <a:t>more multiple bid items for </a:t>
            </a:r>
            <a:r>
              <a:rPr lang="en-US" dirty="0" smtClean="0"/>
              <a:t>every size variation.</a:t>
            </a:r>
          </a:p>
          <a:p>
            <a:pPr lvl="0"/>
            <a:r>
              <a:rPr lang="en-US" dirty="0" smtClean="0"/>
              <a:t>Manholes </a:t>
            </a:r>
            <a:r>
              <a:rPr lang="en-US" dirty="0"/>
              <a:t>will be paid on </a:t>
            </a:r>
            <a:r>
              <a:rPr lang="en-US" dirty="0" smtClean="0"/>
              <a:t>an “each” basis </a:t>
            </a:r>
            <a:r>
              <a:rPr lang="en-US" dirty="0"/>
              <a:t>only.  </a:t>
            </a:r>
            <a:r>
              <a:rPr lang="en-US" dirty="0" smtClean="0"/>
              <a:t>There will be no </a:t>
            </a:r>
            <a:r>
              <a:rPr lang="en-US" dirty="0"/>
              <a:t>more </a:t>
            </a:r>
            <a:r>
              <a:rPr lang="en-US" dirty="0" smtClean="0"/>
              <a:t>“vertical feet” </a:t>
            </a:r>
            <a:r>
              <a:rPr lang="en-US" dirty="0"/>
              <a:t>pay items </a:t>
            </a:r>
            <a:r>
              <a:rPr lang="en-US" dirty="0" smtClean="0"/>
              <a:t>included for </a:t>
            </a:r>
            <a:r>
              <a:rPr lang="en-US" dirty="0"/>
              <a:t>manholes.</a:t>
            </a:r>
          </a:p>
          <a:p>
            <a:pPr lvl="0"/>
            <a:r>
              <a:rPr lang="en-US" dirty="0" smtClean="0"/>
              <a:t>All directional </a:t>
            </a:r>
            <a:r>
              <a:rPr lang="en-US" dirty="0"/>
              <a:t>bores </a:t>
            </a:r>
            <a:r>
              <a:rPr lang="en-US" dirty="0" smtClean="0"/>
              <a:t>will be paid </a:t>
            </a:r>
            <a:r>
              <a:rPr lang="en-US" dirty="0"/>
              <a:t>under one bid item regardless of internal </a:t>
            </a:r>
            <a:r>
              <a:rPr lang="en-US" dirty="0" smtClean="0"/>
              <a:t>size, and will be paid </a:t>
            </a:r>
            <a:r>
              <a:rPr lang="en-US" dirty="0"/>
              <a:t>on linear measurement.  This may later expand into additional pay items with </a:t>
            </a:r>
            <a:r>
              <a:rPr lang="en-US" dirty="0" smtClean="0"/>
              <a:t>ranges if  required directional bore usage expands.  </a:t>
            </a:r>
            <a:endParaRPr lang="en-US" dirty="0"/>
          </a:p>
        </p:txBody>
      </p:sp>
      <p:sp>
        <p:nvSpPr>
          <p:cNvPr id="3" name="Title 2"/>
          <p:cNvSpPr>
            <a:spLocks noGrp="1"/>
          </p:cNvSpPr>
          <p:nvPr>
            <p:ph type="title"/>
          </p:nvPr>
        </p:nvSpPr>
        <p:spPr/>
        <p:txBody>
          <a:bodyPr>
            <a:normAutofit fontScale="90000"/>
          </a:bodyPr>
          <a:lstStyle/>
          <a:p>
            <a:r>
              <a:rPr lang="en-US" dirty="0"/>
              <a:t>Highlights of Newly Developed Utility Bid Items and Descriptions</a:t>
            </a:r>
            <a:r>
              <a:rPr lang="en-US" dirty="0" smtClean="0"/>
              <a:t>. Cont.</a:t>
            </a:r>
            <a:endParaRPr lang="en-US" dirty="0"/>
          </a:p>
        </p:txBody>
      </p:sp>
    </p:spTree>
    <p:extLst>
      <p:ext uri="{BB962C8B-B14F-4D97-AF65-F5344CB8AC3E}">
        <p14:creationId xmlns:p14="http://schemas.microsoft.com/office/powerpoint/2010/main" xmlns="" val="1371227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343400"/>
          </a:xfrm>
        </p:spPr>
        <p:txBody>
          <a:bodyPr>
            <a:normAutofit lnSpcReduction="10000"/>
          </a:bodyPr>
          <a:lstStyle/>
          <a:p>
            <a:pPr lvl="0"/>
            <a:r>
              <a:rPr lang="en-US" dirty="0"/>
              <a:t>Relocation of existing manhole castings is incidental to new manholes. </a:t>
            </a:r>
            <a:r>
              <a:rPr lang="en-US" dirty="0" smtClean="0"/>
              <a:t>When </a:t>
            </a:r>
            <a:r>
              <a:rPr lang="en-US" dirty="0"/>
              <a:t>n</a:t>
            </a:r>
            <a:r>
              <a:rPr lang="en-US" dirty="0" smtClean="0"/>
              <a:t>ew manhole castings are needed they are </a:t>
            </a:r>
            <a:r>
              <a:rPr lang="en-US" dirty="0"/>
              <a:t>paid under separate bid items.</a:t>
            </a:r>
          </a:p>
          <a:p>
            <a:pPr lvl="0"/>
            <a:r>
              <a:rPr lang="en-US" dirty="0"/>
              <a:t>Major components such as </a:t>
            </a:r>
            <a:r>
              <a:rPr lang="en-US" dirty="0" smtClean="0"/>
              <a:t>valves and meters will </a:t>
            </a:r>
            <a:r>
              <a:rPr lang="en-US" dirty="0"/>
              <a:t>still be paid separately on </a:t>
            </a:r>
            <a:r>
              <a:rPr lang="en-US" dirty="0" smtClean="0"/>
              <a:t>an “each” </a:t>
            </a:r>
            <a:r>
              <a:rPr lang="en-US" dirty="0"/>
              <a:t>basis.</a:t>
            </a:r>
          </a:p>
          <a:p>
            <a:pPr lvl="0"/>
            <a:r>
              <a:rPr lang="en-US" dirty="0"/>
              <a:t>“INST” items are for work where the utility owner is supplying the major components.  All other materials required by spec </a:t>
            </a:r>
            <a:r>
              <a:rPr lang="en-US" dirty="0" smtClean="0"/>
              <a:t>are to </a:t>
            </a:r>
            <a:r>
              <a:rPr lang="en-US" dirty="0"/>
              <a:t>be supplied by </a:t>
            </a:r>
            <a:r>
              <a:rPr lang="en-US" dirty="0" smtClean="0"/>
              <a:t>the contractor</a:t>
            </a:r>
            <a:r>
              <a:rPr lang="en-US" dirty="0"/>
              <a:t>.</a:t>
            </a:r>
          </a:p>
          <a:p>
            <a:pPr lvl="0"/>
            <a:r>
              <a:rPr lang="en-US" dirty="0"/>
              <a:t>“Special” bid items </a:t>
            </a:r>
            <a:r>
              <a:rPr lang="en-US" dirty="0" smtClean="0"/>
              <a:t>are to </a:t>
            </a:r>
            <a:r>
              <a:rPr lang="en-US" dirty="0"/>
              <a:t>be used for unique, one time use, items.  </a:t>
            </a:r>
            <a:r>
              <a:rPr lang="en-US" dirty="0" smtClean="0"/>
              <a:t>The Utility Designer, District </a:t>
            </a:r>
            <a:r>
              <a:rPr lang="en-US" dirty="0"/>
              <a:t>Utility Staff, or Utility Owner </a:t>
            </a:r>
            <a:r>
              <a:rPr lang="en-US" dirty="0" smtClean="0"/>
              <a:t>is to </a:t>
            </a:r>
            <a:r>
              <a:rPr lang="en-US" dirty="0"/>
              <a:t>supply </a:t>
            </a:r>
            <a:r>
              <a:rPr lang="en-US" dirty="0" smtClean="0"/>
              <a:t>the bid item description</a:t>
            </a:r>
            <a:r>
              <a:rPr lang="en-US" dirty="0"/>
              <a:t>.  Templates for “Special” item descriptions are available.</a:t>
            </a:r>
          </a:p>
          <a:p>
            <a:endParaRPr lang="en-US" dirty="0"/>
          </a:p>
        </p:txBody>
      </p:sp>
      <p:sp>
        <p:nvSpPr>
          <p:cNvPr id="3" name="Title 2"/>
          <p:cNvSpPr>
            <a:spLocks noGrp="1"/>
          </p:cNvSpPr>
          <p:nvPr>
            <p:ph type="title"/>
          </p:nvPr>
        </p:nvSpPr>
        <p:spPr/>
        <p:txBody>
          <a:bodyPr>
            <a:normAutofit fontScale="90000"/>
          </a:bodyPr>
          <a:lstStyle/>
          <a:p>
            <a:r>
              <a:rPr lang="en-US" dirty="0"/>
              <a:t>Highlights of Newly Developed Utility Bid Items and Descriptions. Cont.</a:t>
            </a:r>
          </a:p>
        </p:txBody>
      </p:sp>
    </p:spTree>
    <p:extLst>
      <p:ext uri="{BB962C8B-B14F-4D97-AF65-F5344CB8AC3E}">
        <p14:creationId xmlns:p14="http://schemas.microsoft.com/office/powerpoint/2010/main" xmlns="" val="2230835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Standardized Utility Bid Items are currently posted to the KYTC Construction web page </a:t>
            </a:r>
            <a:r>
              <a:rPr lang="en-US" dirty="0" smtClean="0"/>
              <a:t>in the same place as </a:t>
            </a:r>
            <a:r>
              <a:rPr lang="en-US" dirty="0"/>
              <a:t>roadway bid items.</a:t>
            </a:r>
          </a:p>
          <a:p>
            <a:pPr lvl="0"/>
            <a:r>
              <a:rPr lang="en-US" dirty="0"/>
              <a:t>It has not yet been determined where </a:t>
            </a:r>
            <a:r>
              <a:rPr lang="en-US" dirty="0" smtClean="0"/>
              <a:t>the new Standardized </a:t>
            </a:r>
            <a:r>
              <a:rPr lang="en-US" dirty="0"/>
              <a:t>Utility Bid Item Descriptions will be posted.  Until it is determined, D6 can </a:t>
            </a:r>
            <a:r>
              <a:rPr lang="en-US" dirty="0" smtClean="0"/>
              <a:t>provide the descriptions </a:t>
            </a:r>
            <a:r>
              <a:rPr lang="en-US" dirty="0"/>
              <a:t>upon request.</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Where </a:t>
            </a:r>
            <a:r>
              <a:rPr lang="en-US" dirty="0" smtClean="0"/>
              <a:t>Will </a:t>
            </a:r>
            <a:r>
              <a:rPr lang="en-US" dirty="0"/>
              <a:t>Standardized Utility Bid Items and </a:t>
            </a:r>
            <a:r>
              <a:rPr lang="en-US" dirty="0" smtClean="0"/>
              <a:t>Descriptions </a:t>
            </a:r>
            <a:r>
              <a:rPr lang="en-US" dirty="0"/>
              <a:t>B</a:t>
            </a:r>
            <a:r>
              <a:rPr lang="en-US" dirty="0" smtClean="0"/>
              <a:t>e Available?</a:t>
            </a:r>
            <a:endParaRPr lang="en-US" dirty="0"/>
          </a:p>
        </p:txBody>
      </p:sp>
    </p:spTree>
    <p:extLst>
      <p:ext uri="{BB962C8B-B14F-4D97-AF65-F5344CB8AC3E}">
        <p14:creationId xmlns:p14="http://schemas.microsoft.com/office/powerpoint/2010/main" xmlns="" val="1663255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endParaRPr lang="en-US" dirty="0" smtClean="0"/>
          </a:p>
          <a:p>
            <a:pPr lvl="0"/>
            <a:r>
              <a:rPr lang="en-US" sz="2800" dirty="0" smtClean="0"/>
              <a:t>6-8002.1: US-42 </a:t>
            </a:r>
            <a:r>
              <a:rPr lang="en-US" sz="2800" dirty="0"/>
              <a:t>in Carroll </a:t>
            </a:r>
            <a:r>
              <a:rPr lang="en-US" sz="2800" dirty="0" smtClean="0"/>
              <a:t>County</a:t>
            </a:r>
          </a:p>
          <a:p>
            <a:pPr lvl="0">
              <a:buNone/>
            </a:pPr>
            <a:endParaRPr lang="en-US" sz="2800" dirty="0" smtClean="0"/>
          </a:p>
          <a:p>
            <a:pPr lvl="0"/>
            <a:r>
              <a:rPr lang="en-US" sz="2800" dirty="0" smtClean="0"/>
              <a:t>6-8001.25: Camp Ernst /Pleasant Valley in Boone County</a:t>
            </a:r>
            <a:endParaRPr lang="en-US" sz="2800" dirty="0"/>
          </a:p>
        </p:txBody>
      </p:sp>
      <p:sp>
        <p:nvSpPr>
          <p:cNvPr id="3" name="Title 2"/>
          <p:cNvSpPr>
            <a:spLocks noGrp="1"/>
          </p:cNvSpPr>
          <p:nvPr>
            <p:ph type="title"/>
          </p:nvPr>
        </p:nvSpPr>
        <p:spPr/>
        <p:txBody>
          <a:bodyPr/>
          <a:lstStyle/>
          <a:p>
            <a:r>
              <a:rPr lang="en-US" dirty="0" smtClean="0"/>
              <a:t>Project </a:t>
            </a:r>
            <a:r>
              <a:rPr lang="en-US" dirty="0"/>
              <a:t>E</a:t>
            </a:r>
            <a:r>
              <a:rPr lang="en-US" dirty="0" smtClean="0"/>
              <a:t>xample </a:t>
            </a:r>
            <a:endParaRPr lang="en-US" dirty="0"/>
          </a:p>
        </p:txBody>
      </p:sp>
    </p:spTree>
    <p:extLst>
      <p:ext uri="{BB962C8B-B14F-4D97-AF65-F5344CB8AC3E}">
        <p14:creationId xmlns:p14="http://schemas.microsoft.com/office/powerpoint/2010/main" xmlns="" val="18016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399415" cy="221599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3800" b="1" cap="none" spc="0" dirty="0" smtClean="0">
                <a:ln w="76200">
                  <a:solidFill>
                    <a:schemeClr val="tx1"/>
                  </a:solidFill>
                </a:ln>
                <a:solidFill>
                  <a:srgbClr val="FFCC66"/>
                </a:solidFill>
                <a:effectLst>
                  <a:outerShdw blurRad="80000" dist="40000" dir="5040000" algn="tl">
                    <a:srgbClr val="000000">
                      <a:alpha val="30000"/>
                    </a:srgbClr>
                  </a:outerShdw>
                </a:effectLst>
              </a:rPr>
              <a:t>Questions?</a:t>
            </a:r>
            <a:endParaRPr lang="en-US" sz="13800" b="1" cap="none" spc="0" dirty="0">
              <a:ln w="76200">
                <a:solidFill>
                  <a:schemeClr val="tx1"/>
                </a:solidFill>
              </a:ln>
              <a:solidFill>
                <a:srgbClr val="FFCC66"/>
              </a:solidFill>
              <a:effectLst>
                <a:outerShdw blurRad="80000" dist="40000" dir="5040000" algn="tl">
                  <a:srgbClr val="000000">
                    <a:alpha val="30000"/>
                  </a:srgbClr>
                </a:outerShdw>
              </a:effectLst>
            </a:endParaRPr>
          </a:p>
        </p:txBody>
      </p:sp>
      <p:sp>
        <p:nvSpPr>
          <p:cNvPr id="3" name="TextBox 2"/>
          <p:cNvSpPr txBox="1"/>
          <p:nvPr/>
        </p:nvSpPr>
        <p:spPr>
          <a:xfrm>
            <a:off x="533400" y="4038600"/>
            <a:ext cx="8153400" cy="2339102"/>
          </a:xfrm>
          <a:prstGeom prst="rect">
            <a:avLst/>
          </a:prstGeom>
          <a:noFill/>
        </p:spPr>
        <p:txBody>
          <a:bodyPr wrap="square" rtlCol="0">
            <a:spAutoFit/>
          </a:bodyPr>
          <a:lstStyle/>
          <a:p>
            <a:pPr algn="ctr"/>
            <a:r>
              <a:rPr lang="en-US" sz="3600" b="1" dirty="0" smtClean="0"/>
              <a:t>KYTC District 6 Utility Section </a:t>
            </a:r>
          </a:p>
          <a:p>
            <a:endParaRPr lang="en-US" dirty="0" smtClean="0"/>
          </a:p>
          <a:p>
            <a:r>
              <a:rPr lang="en-US" dirty="0" smtClean="0"/>
              <a:t>Nichole Boden		     Tony Blau	</a:t>
            </a:r>
            <a:r>
              <a:rPr lang="en-US" dirty="0" smtClean="0"/>
              <a:t>	</a:t>
            </a:r>
            <a:r>
              <a:rPr lang="en-US" dirty="0" smtClean="0"/>
              <a:t>Joe Menkhaus</a:t>
            </a:r>
          </a:p>
          <a:p>
            <a:r>
              <a:rPr lang="en-US" dirty="0" smtClean="0">
                <a:hlinkClick r:id="rId3"/>
              </a:rPr>
              <a:t>nichole.boden@ky.gov</a:t>
            </a:r>
            <a:r>
              <a:rPr lang="en-US" dirty="0" smtClean="0"/>
              <a:t>	     </a:t>
            </a:r>
            <a:r>
              <a:rPr lang="en-US" dirty="0" smtClean="0">
                <a:hlinkClick r:id="rId4"/>
              </a:rPr>
              <a:t>tony.blau@ky.gov</a:t>
            </a:r>
            <a:r>
              <a:rPr lang="en-US" dirty="0" smtClean="0"/>
              <a:t>	</a:t>
            </a:r>
            <a:r>
              <a:rPr lang="en-US" dirty="0" smtClean="0">
                <a:hlinkClick r:id="rId5"/>
              </a:rPr>
              <a:t>joe.menkhaus@ky.gov</a:t>
            </a:r>
            <a:endParaRPr lang="en-US" dirty="0" smtClean="0"/>
          </a:p>
          <a:p>
            <a:pPr algn="ctr"/>
            <a:endParaRPr lang="en-US" dirty="0" smtClean="0"/>
          </a:p>
          <a:p>
            <a:pPr algn="ctr"/>
            <a:r>
              <a:rPr lang="en-US" sz="2000" b="1" dirty="0" smtClean="0"/>
              <a:t>859-341-2700</a:t>
            </a:r>
          </a:p>
          <a:p>
            <a:endParaRPr lang="en-US" dirty="0"/>
          </a:p>
        </p:txBody>
      </p:sp>
    </p:spTree>
    <p:extLst>
      <p:ext uri="{BB962C8B-B14F-4D97-AF65-F5344CB8AC3E}">
        <p14:creationId xmlns:p14="http://schemas.microsoft.com/office/powerpoint/2010/main" xmlns="" val="66909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lvl="0"/>
            <a:r>
              <a:rPr lang="en-US" dirty="0"/>
              <a:t>Tony gathered information, had discussion with utility owners and developed initial text for bid items and descriptions.</a:t>
            </a:r>
          </a:p>
          <a:p>
            <a:pPr lvl="0"/>
            <a:r>
              <a:rPr lang="en-US" dirty="0"/>
              <a:t>Joe reviewed and did </a:t>
            </a:r>
            <a:r>
              <a:rPr lang="en-US" dirty="0" smtClean="0"/>
              <a:t>markups and consulted </a:t>
            </a:r>
            <a:r>
              <a:rPr lang="en-US" dirty="0"/>
              <a:t>on how text should read and what to include in bid item.</a:t>
            </a:r>
          </a:p>
          <a:p>
            <a:pPr lvl="0"/>
            <a:r>
              <a:rPr lang="en-US" dirty="0"/>
              <a:t>Nikki consolidated information, facilitated communication and meetings with Central </a:t>
            </a:r>
            <a:r>
              <a:rPr lang="en-US" dirty="0" smtClean="0"/>
              <a:t>Office staff, and distributed </a:t>
            </a:r>
            <a:r>
              <a:rPr lang="en-US" dirty="0"/>
              <a:t>information to those outside D6.</a:t>
            </a:r>
          </a:p>
          <a:p>
            <a:pPr lvl="0"/>
            <a:r>
              <a:rPr lang="en-US" dirty="0"/>
              <a:t>All of D6 staff had discussion with various sources in and outside </a:t>
            </a:r>
            <a:r>
              <a:rPr lang="en-US" dirty="0" smtClean="0"/>
              <a:t>of the </a:t>
            </a:r>
            <a:r>
              <a:rPr lang="en-US" dirty="0"/>
              <a:t>district on best practices in development of bid items and descriptions. </a:t>
            </a:r>
          </a:p>
          <a:p>
            <a:pPr lvl="0"/>
            <a:endParaRPr lang="en-US" dirty="0"/>
          </a:p>
          <a:p>
            <a:endParaRPr lang="en-US" dirty="0"/>
          </a:p>
        </p:txBody>
      </p:sp>
      <p:sp>
        <p:nvSpPr>
          <p:cNvPr id="4" name="Title 3"/>
          <p:cNvSpPr>
            <a:spLocks noGrp="1"/>
          </p:cNvSpPr>
          <p:nvPr>
            <p:ph type="title"/>
          </p:nvPr>
        </p:nvSpPr>
        <p:spPr/>
        <p:txBody>
          <a:bodyPr>
            <a:noAutofit/>
          </a:bodyPr>
          <a:lstStyle/>
          <a:p>
            <a:pPr lvl="0"/>
            <a:r>
              <a:rPr lang="en-US" sz="4000" dirty="0" smtClean="0"/>
              <a:t>Standardization Effort of </a:t>
            </a:r>
            <a:r>
              <a:rPr lang="en-US" sz="4000" dirty="0"/>
              <a:t>D6 </a:t>
            </a:r>
            <a:r>
              <a:rPr lang="en-US" sz="4000" dirty="0" smtClean="0"/>
              <a:t>Utility Section</a:t>
            </a:r>
            <a:endParaRPr lang="en-US" sz="4000" dirty="0"/>
          </a:p>
        </p:txBody>
      </p:sp>
    </p:spTree>
    <p:extLst>
      <p:ext uri="{BB962C8B-B14F-4D97-AF65-F5344CB8AC3E}">
        <p14:creationId xmlns:p14="http://schemas.microsoft.com/office/powerpoint/2010/main" xmlns="" val="56290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01534"/>
          </a:xfrm>
        </p:spPr>
        <p:txBody>
          <a:bodyPr>
            <a:normAutofit fontScale="92500" lnSpcReduction="20000"/>
          </a:bodyPr>
          <a:lstStyle/>
          <a:p>
            <a:pPr lvl="0"/>
            <a:r>
              <a:rPr lang="en-US" dirty="0" smtClean="0"/>
              <a:t>We started </a:t>
            </a:r>
            <a:r>
              <a:rPr lang="en-US" dirty="0"/>
              <a:t>the practice of commonly including water and sanitary sewer relocations in road contracts for several utility owners back in </a:t>
            </a:r>
            <a:r>
              <a:rPr lang="en-US" dirty="0" smtClean="0"/>
              <a:t>the late 70s</a:t>
            </a:r>
            <a:endParaRPr lang="en-US" dirty="0"/>
          </a:p>
          <a:p>
            <a:pPr lvl="0"/>
            <a:r>
              <a:rPr lang="en-US" dirty="0" smtClean="0"/>
              <a:t>We started </a:t>
            </a:r>
            <a:r>
              <a:rPr lang="en-US" dirty="0"/>
              <a:t>the practice of commonly including Duke Energy and Carrollton Utilities gas relocations in road contracts in </a:t>
            </a:r>
            <a:r>
              <a:rPr lang="en-US" dirty="0" smtClean="0"/>
              <a:t>the 90s</a:t>
            </a:r>
            <a:r>
              <a:rPr lang="en-US" dirty="0"/>
              <a:t>.</a:t>
            </a:r>
          </a:p>
          <a:p>
            <a:pPr lvl="0"/>
            <a:r>
              <a:rPr lang="en-US" dirty="0" smtClean="0"/>
              <a:t>We have </a:t>
            </a:r>
            <a:r>
              <a:rPr lang="en-US" dirty="0"/>
              <a:t>had two projects where overhead electric distribution relocation was included in road contracts.  </a:t>
            </a:r>
            <a:r>
              <a:rPr lang="en-US" dirty="0" smtClean="0"/>
              <a:t>The City </a:t>
            </a:r>
            <a:r>
              <a:rPr lang="en-US" dirty="0"/>
              <a:t>of Falmouth and City of Williamstown own their own electric distribution.</a:t>
            </a:r>
          </a:p>
          <a:p>
            <a:pPr lvl="0"/>
            <a:r>
              <a:rPr lang="en-US" dirty="0" smtClean="0"/>
              <a:t>We have </a:t>
            </a:r>
            <a:r>
              <a:rPr lang="en-US" dirty="0"/>
              <a:t>included underground utility duct work in a few recent </a:t>
            </a:r>
            <a:r>
              <a:rPr lang="en-US" dirty="0" smtClean="0"/>
              <a:t>projects and </a:t>
            </a:r>
            <a:r>
              <a:rPr lang="en-US" dirty="0"/>
              <a:t>u</a:t>
            </a:r>
            <a:r>
              <a:rPr lang="en-US" dirty="0" smtClean="0"/>
              <a:t>tility </a:t>
            </a:r>
            <a:r>
              <a:rPr lang="en-US" dirty="0"/>
              <a:t>owners installed cabling and made hookups</a:t>
            </a:r>
            <a:r>
              <a:rPr lang="en-US" dirty="0" smtClean="0"/>
              <a:t>.</a:t>
            </a:r>
            <a:endParaRPr lang="en-US" dirty="0"/>
          </a:p>
        </p:txBody>
      </p:sp>
      <p:sp>
        <p:nvSpPr>
          <p:cNvPr id="3" name="Title 2"/>
          <p:cNvSpPr>
            <a:spLocks noGrp="1"/>
          </p:cNvSpPr>
          <p:nvPr>
            <p:ph type="title"/>
          </p:nvPr>
        </p:nvSpPr>
        <p:spPr/>
        <p:txBody>
          <a:bodyPr>
            <a:normAutofit fontScale="90000"/>
          </a:bodyPr>
          <a:lstStyle/>
          <a:p>
            <a:pPr lvl="0"/>
            <a:r>
              <a:rPr lang="en-US" dirty="0"/>
              <a:t>History of </a:t>
            </a:r>
            <a:r>
              <a:rPr lang="en-US" dirty="0" smtClean="0"/>
              <a:t>Utility </a:t>
            </a:r>
            <a:r>
              <a:rPr lang="en-US" dirty="0"/>
              <a:t>W</a:t>
            </a:r>
            <a:r>
              <a:rPr lang="en-US" dirty="0" smtClean="0"/>
              <a:t>ork </a:t>
            </a:r>
            <a:r>
              <a:rPr lang="en-US" dirty="0"/>
              <a:t>I</a:t>
            </a:r>
            <a:r>
              <a:rPr lang="en-US" dirty="0" smtClean="0"/>
              <a:t>n </a:t>
            </a:r>
            <a:r>
              <a:rPr lang="en-US" dirty="0"/>
              <a:t>R</a:t>
            </a:r>
            <a:r>
              <a:rPr lang="en-US" dirty="0" smtClean="0"/>
              <a:t>oad </a:t>
            </a:r>
            <a:r>
              <a:rPr lang="en-US" dirty="0"/>
              <a:t>C</a:t>
            </a:r>
            <a:r>
              <a:rPr lang="en-US" dirty="0" smtClean="0"/>
              <a:t>ontracts </a:t>
            </a:r>
            <a:r>
              <a:rPr lang="en-US" dirty="0"/>
              <a:t>W</a:t>
            </a:r>
            <a:r>
              <a:rPr lang="en-US" dirty="0" smtClean="0"/>
              <a:t>ithin D6</a:t>
            </a:r>
            <a:endParaRPr lang="en-US" dirty="0"/>
          </a:p>
        </p:txBody>
      </p:sp>
    </p:spTree>
    <p:extLst>
      <p:ext uri="{BB962C8B-B14F-4D97-AF65-F5344CB8AC3E}">
        <p14:creationId xmlns:p14="http://schemas.microsoft.com/office/powerpoint/2010/main" xmlns="" val="2383421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725333"/>
          </a:xfrm>
        </p:spPr>
        <p:txBody>
          <a:bodyPr>
            <a:normAutofit fontScale="92500" lnSpcReduction="20000"/>
          </a:bodyPr>
          <a:lstStyle/>
          <a:p>
            <a:pPr lvl="0"/>
            <a:r>
              <a:rPr lang="en-US" dirty="0"/>
              <a:t>Over past several years, there has been ongoing effort to standardize </a:t>
            </a:r>
            <a:r>
              <a:rPr lang="en-US" dirty="0" smtClean="0"/>
              <a:t>and to </a:t>
            </a:r>
            <a:r>
              <a:rPr lang="en-US" dirty="0"/>
              <a:t>make it easier for D6 local consultants to know what we </a:t>
            </a:r>
            <a:r>
              <a:rPr lang="en-US" dirty="0" smtClean="0"/>
              <a:t>need </a:t>
            </a:r>
            <a:r>
              <a:rPr lang="en-US" dirty="0"/>
              <a:t>them to include during plan development for local utility relocations in road contracts.</a:t>
            </a:r>
          </a:p>
          <a:p>
            <a:pPr lvl="0"/>
            <a:r>
              <a:rPr lang="en-US" dirty="0"/>
              <a:t>Northern KY Water District helped to facilitate past development of a set of D6 standardized water relocation bid items and descriptions.  Ultimately, NKWD adopted our earlier D6 water bid item standardization into their own specs.  It made things easier for local consultants to develop utility relocation plans for road contracts and for NKWD contracts.  Water construction in both road contracts and Water District contracts are currently very similar in how </a:t>
            </a:r>
            <a:r>
              <a:rPr lang="en-US" dirty="0" smtClean="0"/>
              <a:t>contracts are bid and </a:t>
            </a:r>
            <a:r>
              <a:rPr lang="en-US" dirty="0"/>
              <a:t>items </a:t>
            </a:r>
            <a:r>
              <a:rPr lang="en-US" dirty="0" smtClean="0"/>
              <a:t>are </a:t>
            </a:r>
            <a:r>
              <a:rPr lang="en-US" dirty="0"/>
              <a:t>paid.</a:t>
            </a:r>
          </a:p>
          <a:p>
            <a:endParaRPr lang="en-US" dirty="0"/>
          </a:p>
        </p:txBody>
      </p:sp>
      <p:sp>
        <p:nvSpPr>
          <p:cNvPr id="3" name="Title 2"/>
          <p:cNvSpPr>
            <a:spLocks noGrp="1"/>
          </p:cNvSpPr>
          <p:nvPr>
            <p:ph type="title"/>
          </p:nvPr>
        </p:nvSpPr>
        <p:spPr/>
        <p:txBody>
          <a:bodyPr>
            <a:normAutofit fontScale="90000"/>
          </a:bodyPr>
          <a:lstStyle/>
          <a:p>
            <a:pPr lvl="0"/>
            <a:r>
              <a:rPr lang="en-US" dirty="0"/>
              <a:t>Past </a:t>
            </a:r>
            <a:r>
              <a:rPr lang="en-US" dirty="0" smtClean="0"/>
              <a:t>Effort </a:t>
            </a:r>
            <a:r>
              <a:rPr lang="en-US" dirty="0"/>
              <a:t>to </a:t>
            </a:r>
            <a:r>
              <a:rPr lang="en-US" dirty="0" smtClean="0"/>
              <a:t>Standardize </a:t>
            </a:r>
            <a:r>
              <a:rPr lang="en-US" dirty="0"/>
              <a:t>U</a:t>
            </a:r>
            <a:r>
              <a:rPr lang="en-US" dirty="0" smtClean="0"/>
              <a:t>tility </a:t>
            </a:r>
            <a:r>
              <a:rPr lang="en-US" dirty="0"/>
              <a:t>B</a:t>
            </a:r>
            <a:r>
              <a:rPr lang="en-US" dirty="0" smtClean="0"/>
              <a:t>id </a:t>
            </a:r>
            <a:r>
              <a:rPr lang="en-US" dirty="0"/>
              <a:t>I</a:t>
            </a:r>
            <a:r>
              <a:rPr lang="en-US" dirty="0" smtClean="0"/>
              <a:t>tems </a:t>
            </a:r>
            <a:r>
              <a:rPr lang="en-US" dirty="0"/>
              <a:t>and </a:t>
            </a:r>
            <a:r>
              <a:rPr lang="en-US" dirty="0" smtClean="0"/>
              <a:t>Descriptions </a:t>
            </a:r>
            <a:r>
              <a:rPr lang="en-US" dirty="0"/>
              <a:t>W</a:t>
            </a:r>
            <a:r>
              <a:rPr lang="en-US" dirty="0" smtClean="0"/>
              <a:t>ithin </a:t>
            </a:r>
            <a:r>
              <a:rPr lang="en-US" dirty="0"/>
              <a:t>D6</a:t>
            </a:r>
            <a:r>
              <a:rPr lang="en-US" dirty="0" smtClean="0"/>
              <a:t>.</a:t>
            </a:r>
            <a:endParaRPr lang="en-US" dirty="0"/>
          </a:p>
        </p:txBody>
      </p:sp>
    </p:spTree>
    <p:extLst>
      <p:ext uri="{BB962C8B-B14F-4D97-AF65-F5344CB8AC3E}">
        <p14:creationId xmlns:p14="http://schemas.microsoft.com/office/powerpoint/2010/main" xmlns="" val="747316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a:t>City of Florence and Boone County Water District currently use the same KYTC/NKWD </a:t>
            </a:r>
            <a:r>
              <a:rPr lang="en-US" dirty="0" smtClean="0"/>
              <a:t>format in road contracts.</a:t>
            </a:r>
            <a:endParaRPr lang="en-US" dirty="0"/>
          </a:p>
          <a:p>
            <a:pPr lvl="0"/>
            <a:r>
              <a:rPr lang="en-US" dirty="0"/>
              <a:t>Sanitation District No. 1 and D6 developed standard bid items for sanitary sewer work in road contracts.  Although SD1 did not use the same bid items in their own contracts, it made things easier for their consultants to develop plans for work in </a:t>
            </a:r>
            <a:r>
              <a:rPr lang="en-US" dirty="0" smtClean="0"/>
              <a:t>road </a:t>
            </a:r>
            <a:r>
              <a:rPr lang="en-US" dirty="0"/>
              <a:t>contracts.</a:t>
            </a:r>
          </a:p>
          <a:p>
            <a:pPr lvl="0"/>
            <a:r>
              <a:rPr lang="en-US" dirty="0"/>
              <a:t>Past standardization </a:t>
            </a:r>
            <a:r>
              <a:rPr lang="en-US" dirty="0" smtClean="0"/>
              <a:t>makes </a:t>
            </a:r>
            <a:r>
              <a:rPr lang="en-US" dirty="0"/>
              <a:t>it easier for D6 staff to review </a:t>
            </a:r>
            <a:r>
              <a:rPr lang="en-US" dirty="0" smtClean="0"/>
              <a:t>utility plans for road contracts.</a:t>
            </a:r>
            <a:endParaRPr lang="en-US" dirty="0"/>
          </a:p>
        </p:txBody>
      </p:sp>
      <p:sp>
        <p:nvSpPr>
          <p:cNvPr id="3" name="Title 2"/>
          <p:cNvSpPr>
            <a:spLocks noGrp="1"/>
          </p:cNvSpPr>
          <p:nvPr>
            <p:ph type="title"/>
          </p:nvPr>
        </p:nvSpPr>
        <p:spPr/>
        <p:txBody>
          <a:bodyPr>
            <a:normAutofit/>
          </a:bodyPr>
          <a:lstStyle/>
          <a:p>
            <a:r>
              <a:rPr lang="en-US" dirty="0"/>
              <a:t>Past Effort to Standardize </a:t>
            </a:r>
            <a:r>
              <a:rPr lang="en-US" dirty="0" smtClean="0"/>
              <a:t>Cont.</a:t>
            </a:r>
            <a:endParaRPr lang="en-US" dirty="0"/>
          </a:p>
        </p:txBody>
      </p:sp>
    </p:spTree>
    <p:extLst>
      <p:ext uri="{BB962C8B-B14F-4D97-AF65-F5344CB8AC3E}">
        <p14:creationId xmlns:p14="http://schemas.microsoft.com/office/powerpoint/2010/main" xmlns="" val="3285910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Simply stated, this needed to be done a long time ago.  No one asked us to do this.  We just started working on it to see where it would take us.  We distributed our work to others in the CO.  It took on a life of its own and we followed it through to where we are today.</a:t>
            </a:r>
          </a:p>
          <a:p>
            <a:pPr lvl="0"/>
            <a:r>
              <a:rPr lang="en-US" dirty="0"/>
              <a:t>District 6 had the longest history of putting utility work in road contracts and had the most knowledge on how to make it work</a:t>
            </a:r>
            <a:r>
              <a:rPr lang="en-US" dirty="0" smtClean="0"/>
              <a:t>.</a:t>
            </a:r>
            <a:endParaRPr lang="en-US" dirty="0"/>
          </a:p>
        </p:txBody>
      </p:sp>
      <p:sp>
        <p:nvSpPr>
          <p:cNvPr id="3" name="Title 2"/>
          <p:cNvSpPr>
            <a:spLocks noGrp="1"/>
          </p:cNvSpPr>
          <p:nvPr>
            <p:ph type="title"/>
          </p:nvPr>
        </p:nvSpPr>
        <p:spPr/>
        <p:txBody>
          <a:bodyPr>
            <a:normAutofit fontScale="90000"/>
          </a:bodyPr>
          <a:lstStyle/>
          <a:p>
            <a:pPr lvl="0"/>
            <a:r>
              <a:rPr lang="en-US" dirty="0"/>
              <a:t>Why did District 6 take on this task for statewide application</a:t>
            </a:r>
            <a:r>
              <a:rPr lang="en-US" dirty="0" smtClean="0"/>
              <a:t>?</a:t>
            </a:r>
            <a:endParaRPr lang="en-US" dirty="0"/>
          </a:p>
        </p:txBody>
      </p:sp>
    </p:spTree>
    <p:extLst>
      <p:ext uri="{BB962C8B-B14F-4D97-AF65-F5344CB8AC3E}">
        <p14:creationId xmlns:p14="http://schemas.microsoft.com/office/powerpoint/2010/main" xmlns="" val="1005824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smtClean="0"/>
              <a:t>The Central </a:t>
            </a:r>
            <a:r>
              <a:rPr lang="en-US" dirty="0"/>
              <a:t>Office </a:t>
            </a:r>
            <a:r>
              <a:rPr lang="en-US" dirty="0" smtClean="0"/>
              <a:t>has recently been resistant </a:t>
            </a:r>
            <a:r>
              <a:rPr lang="en-US" dirty="0"/>
              <a:t>to creating more unique bid items to fit utility designer’s plans and preferences.</a:t>
            </a:r>
          </a:p>
          <a:p>
            <a:pPr lvl="0"/>
            <a:r>
              <a:rPr lang="en-US" dirty="0" smtClean="0"/>
              <a:t>We have </a:t>
            </a:r>
            <a:r>
              <a:rPr lang="en-US" dirty="0"/>
              <a:t>always known that standardization needed to occur to be able to derive true historical pricing for utility work in road contracts.  </a:t>
            </a:r>
            <a:r>
              <a:rPr lang="en-US" dirty="0" smtClean="0"/>
              <a:t>A lot of </a:t>
            </a:r>
            <a:r>
              <a:rPr lang="en-US" dirty="0"/>
              <a:t>items were being used for </a:t>
            </a:r>
            <a:r>
              <a:rPr lang="en-US" dirty="0" smtClean="0"/>
              <a:t>multiple disciplines, </a:t>
            </a:r>
            <a:r>
              <a:rPr lang="en-US" dirty="0"/>
              <a:t>which made using current historical data almost impossible.  Most previous items had no identifiers as to what type of utility work it was to be used </a:t>
            </a:r>
            <a:r>
              <a:rPr lang="en-US" dirty="0" smtClean="0"/>
              <a:t>for, such as water, sewer, or other.</a:t>
            </a:r>
            <a:endParaRPr lang="en-US" dirty="0"/>
          </a:p>
        </p:txBody>
      </p:sp>
      <p:sp>
        <p:nvSpPr>
          <p:cNvPr id="3" name="Title 2"/>
          <p:cNvSpPr>
            <a:spLocks noGrp="1"/>
          </p:cNvSpPr>
          <p:nvPr>
            <p:ph type="title"/>
          </p:nvPr>
        </p:nvSpPr>
        <p:spPr/>
        <p:txBody>
          <a:bodyPr>
            <a:normAutofit fontScale="90000"/>
          </a:bodyPr>
          <a:lstStyle/>
          <a:p>
            <a:pPr lvl="0"/>
            <a:r>
              <a:rPr lang="en-US" dirty="0"/>
              <a:t>Why </a:t>
            </a:r>
            <a:r>
              <a:rPr lang="en-US" dirty="0" smtClean="0"/>
              <a:t>Promote Statewide </a:t>
            </a:r>
            <a:r>
              <a:rPr lang="en-US" dirty="0"/>
              <a:t>S</a:t>
            </a:r>
            <a:r>
              <a:rPr lang="en-US" dirty="0" smtClean="0"/>
              <a:t>tandardization </a:t>
            </a:r>
            <a:r>
              <a:rPr lang="en-US" dirty="0"/>
              <a:t>N</a:t>
            </a:r>
            <a:r>
              <a:rPr lang="en-US" dirty="0" smtClean="0"/>
              <a:t>ow?</a:t>
            </a:r>
            <a:endParaRPr lang="en-US" dirty="0"/>
          </a:p>
        </p:txBody>
      </p:sp>
    </p:spTree>
    <p:extLst>
      <p:ext uri="{BB962C8B-B14F-4D97-AF65-F5344CB8AC3E}">
        <p14:creationId xmlns:p14="http://schemas.microsoft.com/office/powerpoint/2010/main" xmlns="" val="614540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There were too </a:t>
            </a:r>
            <a:r>
              <a:rPr lang="en-US" dirty="0"/>
              <a:t>many one-time use utility bid items in </a:t>
            </a:r>
            <a:r>
              <a:rPr lang="en-US" dirty="0" smtClean="0"/>
              <a:t>the current </a:t>
            </a:r>
            <a:r>
              <a:rPr lang="en-US" dirty="0"/>
              <a:t>statewide bid item list, which made the list </a:t>
            </a:r>
            <a:r>
              <a:rPr lang="en-US" dirty="0" smtClean="0"/>
              <a:t>difficult </a:t>
            </a:r>
            <a:r>
              <a:rPr lang="en-US" dirty="0"/>
              <a:t>to use.</a:t>
            </a:r>
          </a:p>
          <a:p>
            <a:pPr lvl="0"/>
            <a:r>
              <a:rPr lang="en-US" dirty="0" smtClean="0"/>
              <a:t>There has been recent </a:t>
            </a:r>
            <a:r>
              <a:rPr lang="en-US" dirty="0"/>
              <a:t>emphasis statewide to bid more utility relocations in road contracts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Why Promote Statewide Standardization Now</a:t>
            </a:r>
            <a:r>
              <a:rPr lang="en-US" dirty="0" smtClean="0"/>
              <a:t>? Cont.</a:t>
            </a:r>
            <a:endParaRPr lang="en-US" dirty="0"/>
          </a:p>
        </p:txBody>
      </p:sp>
    </p:spTree>
    <p:extLst>
      <p:ext uri="{BB962C8B-B14F-4D97-AF65-F5344CB8AC3E}">
        <p14:creationId xmlns:p14="http://schemas.microsoft.com/office/powerpoint/2010/main" xmlns="" val="1973711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343400"/>
          </a:xfrm>
        </p:spPr>
        <p:txBody>
          <a:bodyPr>
            <a:normAutofit fontScale="92500" lnSpcReduction="10000"/>
          </a:bodyPr>
          <a:lstStyle/>
          <a:p>
            <a:pPr lvl="0"/>
            <a:r>
              <a:rPr lang="en-US" dirty="0"/>
              <a:t>There are currently 693 new utility bid items.</a:t>
            </a:r>
          </a:p>
          <a:p>
            <a:pPr lvl="0"/>
            <a:r>
              <a:rPr lang="en-US" dirty="0"/>
              <a:t>All new items identified with leading </a:t>
            </a:r>
            <a:r>
              <a:rPr lang="en-US" dirty="0" smtClean="0"/>
              <a:t>initial are </a:t>
            </a:r>
            <a:r>
              <a:rPr lang="en-US" dirty="0"/>
              <a:t>to identify usage. </a:t>
            </a:r>
            <a:r>
              <a:rPr lang="en-US" b="1" dirty="0"/>
              <a:t>G=Gas, </a:t>
            </a:r>
            <a:r>
              <a:rPr lang="en-US" b="1" dirty="0" smtClean="0"/>
              <a:t>EC=Electric/Communications, S=Sanitary Sewer, and W=Water</a:t>
            </a:r>
            <a:r>
              <a:rPr lang="en-US" dirty="0" smtClean="0"/>
              <a:t>.</a:t>
            </a:r>
            <a:endParaRPr lang="en-US" dirty="0"/>
          </a:p>
          <a:p>
            <a:pPr lvl="0"/>
            <a:r>
              <a:rPr lang="en-US" dirty="0"/>
              <a:t>Not sure how many old </a:t>
            </a:r>
            <a:r>
              <a:rPr lang="en-US" dirty="0" smtClean="0"/>
              <a:t>utility bid items there really are because </a:t>
            </a:r>
            <a:r>
              <a:rPr lang="en-US" dirty="0"/>
              <a:t>several items were used for multiple purposes in both roadway and utility work.  </a:t>
            </a:r>
            <a:r>
              <a:rPr lang="en-US" dirty="0" smtClean="0"/>
              <a:t>However, the </a:t>
            </a:r>
            <a:r>
              <a:rPr lang="en-US" dirty="0"/>
              <a:t>number of </a:t>
            </a:r>
            <a:r>
              <a:rPr lang="en-US" dirty="0" smtClean="0"/>
              <a:t>old items are considerably </a:t>
            </a:r>
            <a:r>
              <a:rPr lang="en-US" dirty="0"/>
              <a:t>less.</a:t>
            </a:r>
          </a:p>
          <a:p>
            <a:pPr lvl="0"/>
            <a:r>
              <a:rPr lang="en-US" dirty="0" smtClean="0"/>
              <a:t>There are likely </a:t>
            </a:r>
            <a:r>
              <a:rPr lang="en-US" dirty="0"/>
              <a:t>more utility bid items to come in the gas and electric/communications </a:t>
            </a:r>
            <a:r>
              <a:rPr lang="en-US" dirty="0" smtClean="0"/>
              <a:t>disciplines in the near future.  </a:t>
            </a:r>
            <a:r>
              <a:rPr lang="en-US" dirty="0"/>
              <a:t>These will be developed as need arises.  </a:t>
            </a:r>
            <a:endParaRPr lang="en-US" dirty="0" smtClean="0"/>
          </a:p>
          <a:p>
            <a:pPr lvl="0"/>
            <a:r>
              <a:rPr lang="en-US" dirty="0" smtClean="0"/>
              <a:t>New </a:t>
            </a:r>
            <a:r>
              <a:rPr lang="en-US" dirty="0"/>
              <a:t>items may </a:t>
            </a:r>
            <a:r>
              <a:rPr lang="en-US" dirty="0" smtClean="0"/>
              <a:t>also occur </a:t>
            </a:r>
            <a:r>
              <a:rPr lang="en-US" dirty="0"/>
              <a:t>in the water and sanitary </a:t>
            </a:r>
            <a:r>
              <a:rPr lang="en-US" dirty="0" smtClean="0"/>
              <a:t>sewer disciplines.</a:t>
            </a:r>
            <a:endParaRPr lang="en-US" dirty="0"/>
          </a:p>
        </p:txBody>
      </p:sp>
      <p:sp>
        <p:nvSpPr>
          <p:cNvPr id="3" name="Title 2"/>
          <p:cNvSpPr>
            <a:spLocks noGrp="1"/>
          </p:cNvSpPr>
          <p:nvPr>
            <p:ph type="title"/>
          </p:nvPr>
        </p:nvSpPr>
        <p:spPr/>
        <p:txBody>
          <a:bodyPr>
            <a:normAutofit/>
          </a:bodyPr>
          <a:lstStyle/>
          <a:p>
            <a:pPr lvl="0"/>
            <a:r>
              <a:rPr lang="en-US" dirty="0"/>
              <a:t>Old </a:t>
            </a:r>
            <a:r>
              <a:rPr lang="en-US" dirty="0" smtClean="0"/>
              <a:t>Utility </a:t>
            </a:r>
            <a:r>
              <a:rPr lang="en-US" dirty="0"/>
              <a:t>B</a:t>
            </a:r>
            <a:r>
              <a:rPr lang="en-US" dirty="0" smtClean="0"/>
              <a:t>id </a:t>
            </a:r>
            <a:r>
              <a:rPr lang="en-US" dirty="0"/>
              <a:t>I</a:t>
            </a:r>
            <a:r>
              <a:rPr lang="en-US" dirty="0" smtClean="0"/>
              <a:t>tems </a:t>
            </a:r>
            <a:r>
              <a:rPr lang="en-US" dirty="0"/>
              <a:t>vs. N</a:t>
            </a:r>
            <a:r>
              <a:rPr lang="en-US" dirty="0" smtClean="0"/>
              <a:t>ew</a:t>
            </a:r>
            <a:endParaRPr lang="en-US" dirty="0"/>
          </a:p>
        </p:txBody>
      </p:sp>
    </p:spTree>
    <p:extLst>
      <p:ext uri="{BB962C8B-B14F-4D97-AF65-F5344CB8AC3E}">
        <p14:creationId xmlns:p14="http://schemas.microsoft.com/office/powerpoint/2010/main" xmlns="" val="37726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Nikki Boden, Tony Blau, Joe Menkhaus</Speakers>
    <Year xmlns="b47a5aad-adfb-4dac-9d3f-47090e67d565">2015</Year>
    <Section xmlns="b47a5aad-adfb-4dac-9d3f-47090e67d565">Utilities</Section>
    <Day xmlns="b47a5aad-adfb-4dac-9d3f-47090e67d565">Wednesday</Day>
  </documentManagement>
</p:properties>
</file>

<file path=customXml/itemProps1.xml><?xml version="1.0" encoding="utf-8"?>
<ds:datastoreItem xmlns:ds="http://schemas.openxmlformats.org/officeDocument/2006/customXml" ds:itemID="{25BD12CB-C5EA-4C6A-9286-A68FF14A1219}"/>
</file>

<file path=customXml/itemProps2.xml><?xml version="1.0" encoding="utf-8"?>
<ds:datastoreItem xmlns:ds="http://schemas.openxmlformats.org/officeDocument/2006/customXml" ds:itemID="{24F1E447-DBAB-4848-B488-715C784CA9FE}"/>
</file>

<file path=customXml/itemProps3.xml><?xml version="1.0" encoding="utf-8"?>
<ds:datastoreItem xmlns:ds="http://schemas.openxmlformats.org/officeDocument/2006/customXml" ds:itemID="{04D56261-9798-4B0A-BA57-597449298A3A}"/>
</file>

<file path=docProps/app.xml><?xml version="1.0" encoding="utf-8"?>
<Properties xmlns="http://schemas.openxmlformats.org/officeDocument/2006/extended-properties" xmlns:vt="http://schemas.openxmlformats.org/officeDocument/2006/docPropsVTypes">
  <Template>Waveform</Template>
  <TotalTime>106</TotalTime>
  <Words>1279</Words>
  <Application>Microsoft Office PowerPoint</Application>
  <PresentationFormat>On-screen Show (4:3)</PresentationFormat>
  <Paragraphs>65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STANDARDIZATION OF UTILITY BID ITEMS AND DESCRIPTIONS FOR ROAD CONTRACTS</vt:lpstr>
      <vt:lpstr>Standardization Effort of D6 Utility Section</vt:lpstr>
      <vt:lpstr>History of Utility Work In Road Contracts Within D6</vt:lpstr>
      <vt:lpstr>Past Effort to Standardize Utility Bid Items and Descriptions Within D6.</vt:lpstr>
      <vt:lpstr>Past Effort to Standardize Cont.</vt:lpstr>
      <vt:lpstr>Why did District 6 take on this task for statewide application?</vt:lpstr>
      <vt:lpstr>Why Promote Statewide Standardization Now?</vt:lpstr>
      <vt:lpstr>Why Promote Statewide Standardization Now? Cont.</vt:lpstr>
      <vt:lpstr>Old Utility Bid Items vs. New</vt:lpstr>
      <vt:lpstr>Elimination of Old Utility Bid Items</vt:lpstr>
      <vt:lpstr>Highlights of Newly Developed Utility Bid Items and Descriptions.</vt:lpstr>
      <vt:lpstr>Highlights of Newly Developed Utility Bid Items and Descriptions. Cont.</vt:lpstr>
      <vt:lpstr>Highlights of Newly Developed Utility Bid Items and Descriptions. Cont.</vt:lpstr>
      <vt:lpstr>Where Will Standardized Utility Bid Items and Descriptions Be Available?</vt:lpstr>
      <vt:lpstr>Project Example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STANDARDIZATION OF UTILITY BID ITEMS AND DESCRIPTIONS FOR ROAD CONTRACTS</dc:title>
  <dc:creator>Blau Family</dc:creator>
  <cp:lastModifiedBy>KYTC/Tony Blau</cp:lastModifiedBy>
  <cp:revision>15</cp:revision>
  <dcterms:created xsi:type="dcterms:W3CDTF">2015-09-07T02:07:13Z</dcterms:created>
  <dcterms:modified xsi:type="dcterms:W3CDTF">2015-09-08T12:51:59Z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